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68" r:id="rId2"/>
    <p:sldId id="269" r:id="rId3"/>
    <p:sldId id="270" r:id="rId4"/>
    <p:sldId id="271" r:id="rId5"/>
    <p:sldId id="277" r:id="rId6"/>
    <p:sldId id="278" r:id="rId7"/>
    <p:sldId id="286" r:id="rId8"/>
    <p:sldId id="302" r:id="rId9"/>
    <p:sldId id="303" r:id="rId10"/>
    <p:sldId id="308" r:id="rId11"/>
    <p:sldId id="310" r:id="rId12"/>
    <p:sldId id="311" r:id="rId13"/>
    <p:sldId id="365" r:id="rId14"/>
    <p:sldId id="316" r:id="rId15"/>
    <p:sldId id="329" r:id="rId16"/>
    <p:sldId id="336" r:id="rId17"/>
    <p:sldId id="337" r:id="rId18"/>
    <p:sldId id="339" r:id="rId19"/>
    <p:sldId id="373" r:id="rId20"/>
    <p:sldId id="347" r:id="rId21"/>
    <p:sldId id="354" r:id="rId22"/>
    <p:sldId id="356" r:id="rId23"/>
    <p:sldId id="35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5" d="100"/>
          <a:sy n="65" d="100"/>
        </p:scale>
        <p:origin x="153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DE0AAEA-4580-4361-B268-3287D7C7976F}" type="datetimeFigureOut">
              <a:rPr lang="fa-IR" smtClean="0"/>
              <a:pPr/>
              <a:t>11/02/1448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549065F-F89E-42E4-A3B6-894D16B0586F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7/26/2026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ar-SA" sz="3200" b="1" dirty="0">
                <a:solidFill>
                  <a:srgbClr val="C00000"/>
                </a:solidFill>
                <a:cs typeface="B Titr" pitchFamily="2" charset="-78"/>
              </a:rPr>
              <a:t>را ههای پیشگیری از آلودگی مواد غذایی </a:t>
            </a:r>
            <a:br>
              <a:rPr lang="en-US" sz="3200" dirty="0">
                <a:cs typeface="B Titr" pitchFamily="2" charset="-78"/>
              </a:rPr>
            </a:br>
            <a:endParaRPr lang="fa-IR" sz="32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>
              <a:buNone/>
            </a:pPr>
            <a:r>
              <a:rPr lang="fa-IR" dirty="0">
                <a:cs typeface="B Zar" pitchFamily="2" charset="-78"/>
              </a:rPr>
              <a:t> </a:t>
            </a:r>
            <a:r>
              <a:rPr lang="fa-IR" b="1" dirty="0">
                <a:cs typeface="B Zar" pitchFamily="2" charset="-78"/>
              </a:rPr>
              <a:t>نکات لازم جهت پیشگیری از آلودگی مواد غذایی </a:t>
            </a:r>
          </a:p>
          <a:p>
            <a:pPr>
              <a:buFont typeface="Wingdings" pitchFamily="2" charset="2"/>
              <a:buChar char="Ø"/>
            </a:pPr>
            <a:r>
              <a:rPr lang="ar-SA" dirty="0">
                <a:cs typeface="B Zar" pitchFamily="2" charset="-78"/>
              </a:rPr>
              <a:t>بهداشت فردي</a:t>
            </a:r>
            <a:endParaRPr lang="fa-IR" dirty="0">
              <a:cs typeface="B Zar" pitchFamily="2" charset="-78"/>
            </a:endParaRPr>
          </a:p>
          <a:p>
            <a:pPr>
              <a:buFont typeface="Wingdings" pitchFamily="2" charset="2"/>
              <a:buChar char="Ø"/>
            </a:pPr>
            <a:r>
              <a:rPr lang="ar-SA" dirty="0">
                <a:cs typeface="B Zar" pitchFamily="2" charset="-78"/>
              </a:rPr>
              <a:t>بهداشت محيط</a:t>
            </a:r>
            <a:endParaRPr lang="fa-IR" dirty="0">
              <a:cs typeface="B Zar" pitchFamily="2" charset="-78"/>
            </a:endParaRPr>
          </a:p>
          <a:p>
            <a:pPr>
              <a:buFont typeface="Wingdings" pitchFamily="2" charset="2"/>
              <a:buChar char="Ø"/>
            </a:pPr>
            <a:r>
              <a:rPr lang="ar-SA" dirty="0">
                <a:cs typeface="B Zar" pitchFamily="2" charset="-78"/>
              </a:rPr>
              <a:t>رعايت بهداشت از توليد  تا مصرف</a:t>
            </a:r>
            <a:endParaRPr lang="fa-IR" dirty="0">
              <a:cs typeface="B Zar" pitchFamily="2" charset="-78"/>
            </a:endParaRPr>
          </a:p>
          <a:p>
            <a:pPr>
              <a:buNone/>
            </a:pPr>
            <a:endParaRPr lang="fa-IR" dirty="0">
              <a:cs typeface="B Zar" pitchFamily="2" charset="-78"/>
            </a:endParaRPr>
          </a:p>
        </p:txBody>
      </p:sp>
      <p:pic>
        <p:nvPicPr>
          <p:cNvPr id="4" name="Picture 3" descr="C:\Users\Meta\AppData\Local\Microsoft\Windows\Temporary Internet Files\Content.Word\10992_610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752600"/>
            <a:ext cx="3429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Meta\AppData\Local\Microsoft\Windows\Temporary Internet Files\Content.Word\images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352800"/>
            <a:ext cx="326960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0" indent="0">
              <a:buNone/>
            </a:pPr>
            <a:endParaRPr lang="fa-IR" dirty="0">
              <a:cs typeface="B Zar" pitchFamily="2" charset="-78"/>
            </a:endParaRPr>
          </a:p>
          <a:p>
            <a:pPr marL="0" indent="0">
              <a:buNone/>
            </a:pPr>
            <a:endParaRPr lang="fa-IR" dirty="0">
              <a:cs typeface="B Zar" pitchFamily="2" charset="-78"/>
            </a:endParaRPr>
          </a:p>
          <a:p>
            <a:pPr marL="0" indent="0">
              <a:buNone/>
            </a:pP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تخم مرغ های خام هم بعد از دریافت باید در یخچال در دمای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7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درجه سانتی گراد یا کمتر نگهداری شوند.</a:t>
            </a:r>
            <a:endParaRPr lang="en-US" dirty="0">
              <a:cs typeface="B Zar" pitchFamily="2" charset="-78"/>
            </a:endParaRPr>
          </a:p>
          <a:p>
            <a:pPr>
              <a:buNone/>
            </a:pPr>
            <a:endParaRPr lang="fa-IR" dirty="0"/>
          </a:p>
        </p:txBody>
      </p:sp>
      <p:pic>
        <p:nvPicPr>
          <p:cNvPr id="4" name="Picture 3" descr="C:\Users\Meta\AppData\Local\Microsoft\Windows\Temporary Internet Files\Content.Word\Egg-storag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200400"/>
            <a:ext cx="5562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467600" cy="838200"/>
          </a:xfrm>
        </p:spPr>
        <p:txBody>
          <a:bodyPr>
            <a:normAutofit/>
          </a:bodyPr>
          <a:lstStyle/>
          <a:p>
            <a:pPr algn="r"/>
            <a:r>
              <a:rPr lang="ar-SA" sz="4000" b="1" dirty="0">
                <a:solidFill>
                  <a:srgbClr val="C00000"/>
                </a:solidFill>
                <a:cs typeface="B Titr" pitchFamily="2" charset="-78"/>
              </a:rPr>
              <a:t>شرایط گرم کردن مجدد مواد غذایی</a:t>
            </a:r>
            <a:endParaRPr lang="fa-IR" sz="4000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pPr rtl="1"/>
            <a:r>
              <a:rPr lang="ar-SA" dirty="0">
                <a:cs typeface="B Zar" pitchFamily="2" charset="-78"/>
              </a:rPr>
              <a:t>ممنوعیت مخلوط کردن مواد غذایی مانده و تغییر کیفیت داده با غذاي تازه</a:t>
            </a:r>
            <a:r>
              <a:rPr lang="en-US" dirty="0">
                <a:cs typeface="B Zar" pitchFamily="2" charset="-78"/>
              </a:rPr>
              <a:t>. </a:t>
            </a:r>
          </a:p>
          <a:p>
            <a:pPr rtl="1"/>
            <a:r>
              <a:rPr lang="ar-SA" dirty="0">
                <a:cs typeface="B Zar" pitchFamily="2" charset="-78"/>
              </a:rPr>
              <a:t>-براي گرم گردن مجدد مواد غذایی باید دماي ماده غذایی حداقل به دماي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74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درجه سلسیوس بازمان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15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ثانیه برسد</a:t>
            </a:r>
            <a:r>
              <a:rPr lang="en-US" dirty="0">
                <a:cs typeface="B Zar" pitchFamily="2" charset="-78"/>
              </a:rPr>
              <a:t>.</a:t>
            </a:r>
            <a:endParaRPr lang="fa-IR" dirty="0">
              <a:cs typeface="B Zar" pitchFamily="2" charset="-78"/>
            </a:endParaRPr>
          </a:p>
          <a:p>
            <a:pPr rtl="1"/>
            <a:endParaRPr lang="fa-IR" dirty="0">
              <a:cs typeface="B Zar" pitchFamily="2" charset="-78"/>
            </a:endParaRPr>
          </a:p>
          <a:p>
            <a:pPr rtl="1">
              <a:buNone/>
            </a:pPr>
            <a:endParaRPr lang="fa-IR" dirty="0">
              <a:cs typeface="B Zar" pitchFamily="2" charset="-78"/>
            </a:endParaRPr>
          </a:p>
          <a:p>
            <a:pPr rtl="1">
              <a:buNone/>
            </a:pPr>
            <a:endParaRPr lang="en-US" dirty="0">
              <a:cs typeface="B Zar" pitchFamily="2" charset="-78"/>
            </a:endParaRPr>
          </a:p>
          <a:p>
            <a:r>
              <a:rPr lang="en-US" dirty="0">
                <a:cs typeface="B Zar" pitchFamily="2" charset="-78"/>
              </a:rPr>
              <a:t>-</a:t>
            </a:r>
            <a:r>
              <a:rPr lang="ar-SA" dirty="0">
                <a:cs typeface="B Zar" pitchFamily="2" charset="-78"/>
              </a:rPr>
              <a:t>در صورت استفاده از ماکروویو باید دما در تمام قسمت هاي مواد غذایی به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74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درجه سلسیوس به مدت حداقل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2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دقیقه برسد</a:t>
            </a:r>
            <a:endParaRPr lang="fa-IR" dirty="0">
              <a:cs typeface="B Zar" pitchFamily="2" charset="-78"/>
            </a:endParaRPr>
          </a:p>
        </p:txBody>
      </p:sp>
      <p:pic>
        <p:nvPicPr>
          <p:cNvPr id="6" name="Picture 5" descr="C:\Users\Meta\AppData\Local\Microsoft\Windows\Temporary Internet Files\Content.Word\hou1045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362200"/>
            <a:ext cx="3352801" cy="166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Meta\AppData\Local\Microsoft\Windows\Temporary Internet Files\Content.Word\images-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800600"/>
            <a:ext cx="3026544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381000"/>
          </a:xfrm>
        </p:spPr>
        <p:txBody>
          <a:bodyPr>
            <a:normAutofit fontScale="90000"/>
          </a:bodyPr>
          <a:lstStyle/>
          <a:p>
            <a:pPr algn="r"/>
            <a:r>
              <a:rPr lang="ar-SA" sz="4000" dirty="0">
                <a:solidFill>
                  <a:srgbClr val="C00000"/>
                </a:solidFill>
                <a:cs typeface="B Titr" pitchFamily="2" charset="-78"/>
              </a:rPr>
              <a:t>آماده سازي مواد غذایی در ماکروویو</a:t>
            </a:r>
            <a:endParaRPr lang="fa-IR" sz="4000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458200" cy="5410200"/>
          </a:xfrm>
        </p:spPr>
        <p:txBody>
          <a:bodyPr/>
          <a:lstStyle/>
          <a:p>
            <a:pPr marL="7938" indent="-7938">
              <a:buNone/>
            </a:pPr>
            <a:r>
              <a:rPr lang="ar-SA" dirty="0">
                <a:cs typeface="B Zar" pitchFamily="2" charset="-78"/>
              </a:rPr>
              <a:t>به منظور توزیع گرما در همه قسمت هاي مواد غذایی باید ظرف ماده غذایی در ماکروویو در حال چرخش باشد </a:t>
            </a:r>
            <a:r>
              <a:rPr lang="en-US" dirty="0">
                <a:cs typeface="B Zar" pitchFamily="2" charset="-78"/>
              </a:rPr>
              <a:t> </a:t>
            </a:r>
          </a:p>
          <a:p>
            <a:pPr marL="7938" indent="-7938">
              <a:buNone/>
            </a:pPr>
            <a:r>
              <a:rPr lang="ar-SA" dirty="0">
                <a:cs typeface="B Zar" pitchFamily="2" charset="-78"/>
              </a:rPr>
              <a:t> براي حفظ رطوبت درب ظرف حین پخت بسته باش</a:t>
            </a:r>
            <a:r>
              <a:rPr lang="fa-IR" dirty="0">
                <a:cs typeface="B Zar" pitchFamily="2" charset="-78"/>
              </a:rPr>
              <a:t>د</a:t>
            </a:r>
            <a:endParaRPr lang="en-US" dirty="0">
              <a:cs typeface="B Zar" pitchFamily="2" charset="-78"/>
            </a:endParaRPr>
          </a:p>
          <a:p>
            <a:pPr marL="7938" indent="-7938">
              <a:buNone/>
            </a:pPr>
            <a:r>
              <a:rPr lang="ar-SA" dirty="0">
                <a:cs typeface="B Zar" pitchFamily="2" charset="-78"/>
              </a:rPr>
              <a:t>حداقل دما در همه قسمت هاي مواد غذایی به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74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درجه سلسیوس برسد وبعد از اتمام پخت غذا به منظور ایجاد تعادل گرمایی درب ظرف به مدت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2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دقیقه بسته بماند </a:t>
            </a:r>
            <a:endParaRPr lang="fa-IR" dirty="0">
              <a:cs typeface="B Zar" pitchFamily="2" charset="-78"/>
            </a:endParaRPr>
          </a:p>
          <a:p>
            <a:pPr marL="7938" indent="-7938">
              <a:buNone/>
            </a:pPr>
            <a:endParaRPr lang="fa-IR" dirty="0">
              <a:cs typeface="B Zar" pitchFamily="2" charset="-78"/>
            </a:endParaRPr>
          </a:p>
          <a:p>
            <a:pPr>
              <a:buNone/>
            </a:pPr>
            <a:endParaRPr lang="fa-I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318000"/>
            <a:ext cx="335280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04801" y="1271160"/>
          <a:ext cx="8610598" cy="5205840"/>
        </p:xfrm>
        <a:graphic>
          <a:graphicData uri="http://schemas.openxmlformats.org/drawingml/2006/table">
            <a:tbl>
              <a:tblPr rtl="1"/>
              <a:tblGrid>
                <a:gridCol w="1071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7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5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55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ردیف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نام مواد غذایی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مدت نگهداری در یخچال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مدت نگهداری در فریزر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شیر تازه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۵ تا ۷ روز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-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شیر بسته بندی باز شده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۲ تا ۳ روز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-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۳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خامه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۱۰ روز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-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۴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ماست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۷ روز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-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۵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پنیر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۶-۱۲ هفته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۶ تا ۱۲ ماه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۶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کره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۲ هفته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۹ ماه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۷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بستنی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-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۲ ماه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۸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تخم مرغ تازه با پوست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۳ هفته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-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۹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تخم مرغ آب پز سفت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 هفته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-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۱۰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گوشت گوساله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۳ تا ۵ روز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۶ تا ۱۲ ماه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۱۱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مرغ یا بوقلمون تکه شده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 تا ۲ روز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۹ تا ۱۲ ماه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مرغ یا بوقلمون درسته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 تا ۲ روز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 هفته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۱۳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گوشت اردک یا غاز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 تا ۲ روز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۶ ماه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۱۴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دل و جگر مرغ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 تا ۲ روز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۳ – ۴ ماه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5365"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۱۵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DF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گوشت پخته شده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DF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۱ – ۲ روز</a:t>
                      </a:r>
                      <a:endParaRPr lang="en-US" sz="1400" b="1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DF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1525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Arial"/>
                        </a:rPr>
                        <a:t>۳-۴ ماه</a:t>
                      </a:r>
                      <a:endParaRPr lang="en-US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9326" marR="69326" marT="39615" marB="3961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FDF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ahoma" pitchFamily="34" charset="0"/>
              </a:rPr>
              <a:t> </a:t>
            </a:r>
            <a:endParaRPr kumimoji="0" 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chemeClr val="bg2">
                    <a:lumMod val="10000"/>
                  </a:schemeClr>
                </a:solidFill>
                <a:cs typeface="B Titr" pitchFamily="2" charset="-78"/>
              </a:rPr>
              <a:t> مدت نگهداری مواد غذایی در یخچال و فریزر</a:t>
            </a:r>
            <a:endParaRPr lang="fa-IR" sz="4000" dirty="0">
              <a:solidFill>
                <a:schemeClr val="bg2">
                  <a:lumMod val="10000"/>
                </a:schemeClr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ar-SA" sz="4400" b="1" dirty="0">
                <a:solidFill>
                  <a:srgbClr val="C00000"/>
                </a:solidFill>
                <a:cs typeface="B Titr" pitchFamily="2" charset="-78"/>
              </a:rPr>
              <a:t>نحوه خارج کردن مواد غذایی از حالت انجماد</a:t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/>
          </a:bodyPr>
          <a:lstStyle/>
          <a:p>
            <a:pPr marL="95250" indent="-7938" rtl="1">
              <a:buNone/>
            </a:pPr>
            <a:r>
              <a:rPr lang="fa-IR" b="1" dirty="0">
                <a:cs typeface="B Zar" pitchFamily="2" charset="-78"/>
              </a:rPr>
              <a:t>روشهای یخ زدایی مواد غذایی </a:t>
            </a:r>
            <a:endParaRPr lang="en-US" b="1" dirty="0">
              <a:cs typeface="B Zar" pitchFamily="2" charset="-78"/>
            </a:endParaRPr>
          </a:p>
          <a:p>
            <a:pPr marL="95250" indent="-7938" rtl="1"/>
            <a:r>
              <a:rPr lang="ar-SA" dirty="0">
                <a:cs typeface="B Zar" pitchFamily="2" charset="-78"/>
              </a:rPr>
              <a:t>-نگهداري ماده غذایی منجمد در دماي یخچال و در دماي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5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درجه سلسیوس یا پایین تر تا ذوب شدن یخ</a:t>
            </a:r>
            <a:endParaRPr lang="en-US" dirty="0">
              <a:cs typeface="B Zar" pitchFamily="2" charset="-78"/>
            </a:endParaRPr>
          </a:p>
          <a:p>
            <a:pPr marL="95250" indent="-7938" rtl="1"/>
            <a:r>
              <a:rPr lang="ar-SA" dirty="0">
                <a:cs typeface="B Zar" pitchFamily="2" charset="-78"/>
              </a:rPr>
              <a:t>-مستغرق کردن ماده غذایی منجمد در آب </a:t>
            </a:r>
            <a:endParaRPr lang="fa-IR" dirty="0">
              <a:cs typeface="B Zar" pitchFamily="2" charset="-78"/>
            </a:endParaRPr>
          </a:p>
          <a:p>
            <a:pPr marL="95250" indent="-7938" rtl="1"/>
            <a:r>
              <a:rPr lang="ar-SA" dirty="0">
                <a:cs typeface="B Zar" pitchFamily="2" charset="-78"/>
              </a:rPr>
              <a:t>- یخ زدایی ماده غذایی منجمد در ماکروویو (بعد از یخ زدایی ماده غذایی در ماکروویو بلافاصله باید ماده غذایی پخته شود )</a:t>
            </a:r>
            <a:r>
              <a:rPr lang="en-US" dirty="0">
                <a:cs typeface="B Zar" pitchFamily="2" charset="-78"/>
              </a:rPr>
              <a:t>.</a:t>
            </a:r>
            <a:endParaRPr lang="fa-IR" dirty="0">
              <a:cs typeface="B Zar" pitchFamily="2" charset="-78"/>
            </a:endParaRPr>
          </a:p>
        </p:txBody>
      </p:sp>
      <p:pic>
        <p:nvPicPr>
          <p:cNvPr id="5" name="Picture 4" descr="C:\Users\Meta\AppData\Local\Microsoft\Windows\Temporary Internet Files\Content.Word\images-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495800"/>
            <a:ext cx="2590800" cy="188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800600"/>
            <a:ext cx="24003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600" b="1" dirty="0">
                <a:solidFill>
                  <a:srgbClr val="C00000"/>
                </a:solidFill>
                <a:cs typeface="B Titr" pitchFamily="2" charset="-78"/>
              </a:rPr>
              <a:t>مشخصات </a:t>
            </a:r>
            <a:r>
              <a:rPr lang="ar-SA" sz="3600" b="1" dirty="0">
                <a:solidFill>
                  <a:srgbClr val="C00000"/>
                </a:solidFill>
                <a:cs typeface="B Titr" pitchFamily="2" charset="-78"/>
              </a:rPr>
              <a:t>مواد خوردنی و آشامیدنی بسته بندي مشمول پروانه ساخت یا ورود (صنعتی)</a:t>
            </a:r>
            <a:endParaRPr lang="fa-IR" sz="3600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724400"/>
          </a:xfrm>
        </p:spPr>
        <p:txBody>
          <a:bodyPr>
            <a:normAutofit/>
          </a:bodyPr>
          <a:lstStyle/>
          <a:p>
            <a:pPr rtl="1"/>
            <a:r>
              <a:rPr lang="ar-SA" dirty="0">
                <a:cs typeface="B Zar" pitchFamily="2" charset="-78"/>
              </a:rPr>
              <a:t>دارا بودن بر چسب مشخصات  مطابق استاندارد ملی شماره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4470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موسسه استاندارد و تحقیقات صنعتی و دستورعمل سازمان غذا و داروي وزارت بهداشت درمان وآموزش پزشکی.</a:t>
            </a:r>
            <a:endParaRPr lang="en-US" dirty="0">
              <a:cs typeface="B Zar" pitchFamily="2" charset="-78"/>
            </a:endParaRPr>
          </a:p>
          <a:p>
            <a:pPr rtl="1"/>
            <a:r>
              <a:rPr lang="ar-SA" dirty="0">
                <a:cs typeface="B Zar" pitchFamily="2" charset="-78"/>
              </a:rPr>
              <a:t>- برچسب مشخصات مواد خوردنی و آشامیدنی بسته بندي مشمول پروانه ساخت در بردارنده نام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محصول(نام تجاري)، نام و نشانی واحد تولیدي، تاریخ تولید و انقضاء، شرایط نگهداري، ترکیبات تشکیل دهنده و مجوزهاي لازم می باشد</a:t>
            </a:r>
            <a:r>
              <a:rPr lang="en-US" dirty="0">
                <a:cs typeface="B Zar" pitchFamily="2" charset="-78"/>
              </a:rPr>
              <a:t>.</a:t>
            </a:r>
          </a:p>
          <a:p>
            <a:pPr rtl="1"/>
            <a:r>
              <a:rPr lang="en-US" dirty="0">
                <a:cs typeface="B Zar" pitchFamily="2" charset="-78"/>
              </a:rPr>
              <a:t>- </a:t>
            </a:r>
            <a:r>
              <a:rPr lang="ar-SA" dirty="0">
                <a:cs typeface="B Zar" pitchFamily="2" charset="-78"/>
              </a:rPr>
              <a:t>دارا بودن پروانه ورود مواد غذایی بسته بندي وارداتی مشمول پروانه </a:t>
            </a:r>
            <a:r>
              <a:rPr lang="ar-SA" dirty="0"/>
              <a:t>.</a:t>
            </a:r>
            <a:endParaRPr lang="en-US" dirty="0"/>
          </a:p>
          <a:p>
            <a:pPr>
              <a:buNone/>
            </a:pPr>
            <a:endParaRPr lang="fa-I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764809"/>
            <a:ext cx="3733800" cy="209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ar-SA" sz="4000" b="1" dirty="0">
                <a:solidFill>
                  <a:srgbClr val="C00000"/>
                </a:solidFill>
                <a:cs typeface="B Titr" pitchFamily="2" charset="-78"/>
              </a:rPr>
              <a:t>بهداشت سبزیجات و صیفی جات</a:t>
            </a:r>
            <a:br>
              <a:rPr lang="en-US" sz="4000" dirty="0"/>
            </a:b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pPr rtl="1"/>
            <a:endParaRPr lang="fa-IR" dirty="0">
              <a:cs typeface="B Zar" pitchFamily="2" charset="-78"/>
            </a:endParaRPr>
          </a:p>
          <a:p>
            <a:pPr rtl="1"/>
            <a:r>
              <a:rPr lang="ar-SA" dirty="0">
                <a:cs typeface="B Zar" pitchFamily="2" charset="-78"/>
              </a:rPr>
              <a:t>سبزیجات، جوانه غلات و محصولات سالادي که به صورت خام مصرف می گردد باید قبل از مصرف به شیوه صحیح و مطابق دستور عمل سالم سازي گردند</a:t>
            </a:r>
            <a:r>
              <a:rPr lang="en-US" dirty="0">
                <a:cs typeface="B Zar" pitchFamily="2" charset="-78"/>
              </a:rPr>
              <a:t>.</a:t>
            </a:r>
          </a:p>
          <a:p>
            <a:pPr rtl="1"/>
            <a:r>
              <a:rPr lang="en-US" dirty="0">
                <a:cs typeface="B Zar" pitchFamily="2" charset="-78"/>
              </a:rPr>
              <a:t>-</a:t>
            </a:r>
            <a:r>
              <a:rPr lang="ar-SA" dirty="0">
                <a:cs typeface="B Zar" pitchFamily="2" charset="-78"/>
              </a:rPr>
              <a:t>دستورعمل سالم سازي سبزیجات به شرح ذیل می باشد</a:t>
            </a:r>
            <a:r>
              <a:rPr lang="en-US" dirty="0">
                <a:cs typeface="B Zar" pitchFamily="2" charset="-78"/>
              </a:rPr>
              <a:t>:</a:t>
            </a:r>
          </a:p>
          <a:p>
            <a:pPr>
              <a:buNone/>
            </a:pPr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3341867"/>
            <a:ext cx="3181350" cy="30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098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381000"/>
          </a:xfrm>
        </p:spPr>
        <p:txBody>
          <a:bodyPr>
            <a:noAutofit/>
          </a:bodyPr>
          <a:lstStyle/>
          <a:p>
            <a:pPr algn="r"/>
            <a:r>
              <a:rPr lang="ar-SA" sz="2800" b="1" dirty="0">
                <a:solidFill>
                  <a:srgbClr val="C00000"/>
                </a:solidFill>
                <a:cs typeface="B Titr" pitchFamily="2" charset="-78"/>
              </a:rPr>
              <a:t>مرحله اول</a:t>
            </a:r>
            <a:r>
              <a:rPr lang="en-US" sz="2800" b="1" dirty="0">
                <a:solidFill>
                  <a:srgbClr val="C00000"/>
                </a:solidFill>
                <a:cs typeface="B Titr" pitchFamily="2" charset="-78"/>
              </a:rPr>
              <a:t>: </a:t>
            </a:r>
            <a:r>
              <a:rPr lang="fa-IR" sz="2800" b="1" dirty="0">
                <a:solidFill>
                  <a:srgbClr val="C00000"/>
                </a:solidFill>
                <a:cs typeface="B Titr" pitchFamily="2" charset="-78"/>
              </a:rPr>
              <a:t>پاکسازی</a:t>
            </a:r>
            <a:endParaRPr lang="fa-IR" sz="2800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8915400" cy="5638800"/>
          </a:xfrm>
        </p:spPr>
        <p:txBody>
          <a:bodyPr/>
          <a:lstStyle/>
          <a:p>
            <a:pPr marL="7938" indent="-7938">
              <a:buNone/>
            </a:pPr>
            <a:r>
              <a:rPr lang="ar-SA" dirty="0">
                <a:cs typeface="B Zar" pitchFamily="2" charset="-78"/>
              </a:rPr>
              <a:t>سبزیجات به خوبی پاك و شستشو گردد تا مواد زائد و گل و لاي آن برطرف شود</a:t>
            </a:r>
            <a:r>
              <a:rPr lang="en-US" dirty="0">
                <a:cs typeface="B Zar" pitchFamily="2" charset="-78"/>
              </a:rPr>
              <a:t>.</a:t>
            </a:r>
            <a:endParaRPr lang="fa-IR" dirty="0">
              <a:cs typeface="B Zar" pitchFamily="2" charset="-78"/>
            </a:endParaRPr>
          </a:p>
          <a:p>
            <a:pPr marL="7938" indent="-7938">
              <a:buNone/>
            </a:pPr>
            <a:endParaRPr lang="fa-IR" dirty="0">
              <a:cs typeface="B Zar" pitchFamily="2" charset="-78"/>
            </a:endParaRPr>
          </a:p>
          <a:p>
            <a:pPr marL="7938" indent="-7938">
              <a:buNone/>
            </a:pPr>
            <a:endParaRPr lang="fa-IR" dirty="0">
              <a:cs typeface="B Zar" pitchFamily="2" charset="-78"/>
            </a:endParaRPr>
          </a:p>
          <a:p>
            <a:pPr marL="7938" indent="-7938">
              <a:buNone/>
            </a:pPr>
            <a:endParaRPr lang="fa-IR" dirty="0">
              <a:cs typeface="B Zar" pitchFamily="2" charset="-78"/>
            </a:endParaRPr>
          </a:p>
          <a:p>
            <a:pPr>
              <a:buNone/>
            </a:pPr>
            <a:r>
              <a:rPr lang="fa-IR" b="1" dirty="0">
                <a:solidFill>
                  <a:srgbClr val="C00000"/>
                </a:solidFill>
                <a:cs typeface="B Titr" pitchFamily="2" charset="-78"/>
              </a:rPr>
              <a:t>مرحله دوم :انگل زدایی</a:t>
            </a:r>
          </a:p>
          <a:p>
            <a:pPr marL="7938" indent="-7938">
              <a:buNone/>
            </a:pPr>
            <a:r>
              <a:rPr lang="ar-SA" sz="2400" dirty="0">
                <a:cs typeface="B Zar" pitchFamily="2" charset="-78"/>
              </a:rPr>
              <a:t>سبزیجات در یک ظرف</a:t>
            </a:r>
            <a:r>
              <a:rPr lang="en-US" sz="2400" dirty="0">
                <a:cs typeface="B Zar" pitchFamily="2" charset="-78"/>
              </a:rPr>
              <a:t> </a:t>
            </a:r>
            <a:r>
              <a:rPr lang="fa-IR" sz="2400" dirty="0">
                <a:cs typeface="B Zar" pitchFamily="2" charset="-78"/>
              </a:rPr>
              <a:t>5</a:t>
            </a:r>
            <a:r>
              <a:rPr lang="en-US" sz="2400" dirty="0">
                <a:cs typeface="B Zar" pitchFamily="2" charset="-78"/>
              </a:rPr>
              <a:t> </a:t>
            </a:r>
            <a:r>
              <a:rPr lang="ar-SA" sz="2400" dirty="0">
                <a:cs typeface="B Zar" pitchFamily="2" charset="-78"/>
              </a:rPr>
              <a:t>لیتري آب حاوي مایع ظرف شویی (</a:t>
            </a:r>
            <a:r>
              <a:rPr lang="en-US" sz="2400" dirty="0">
                <a:cs typeface="B Zar" pitchFamily="2" charset="-78"/>
              </a:rPr>
              <a:t> </a:t>
            </a:r>
            <a:r>
              <a:rPr lang="fa-IR" sz="2400" dirty="0">
                <a:cs typeface="B Zar" pitchFamily="2" charset="-78"/>
              </a:rPr>
              <a:t>3</a:t>
            </a:r>
            <a:r>
              <a:rPr lang="en-US" sz="2400" dirty="0">
                <a:cs typeface="B Zar" pitchFamily="2" charset="-78"/>
              </a:rPr>
              <a:t> </a:t>
            </a:r>
            <a:r>
              <a:rPr lang="ar-SA" sz="2400" dirty="0">
                <a:cs typeface="B Zar" pitchFamily="2" charset="-78"/>
              </a:rPr>
              <a:t>تا</a:t>
            </a:r>
            <a:r>
              <a:rPr lang="en-US" sz="2400" dirty="0">
                <a:cs typeface="B Zar" pitchFamily="2" charset="-78"/>
              </a:rPr>
              <a:t> </a:t>
            </a:r>
            <a:r>
              <a:rPr lang="fa-IR" sz="2400" dirty="0">
                <a:cs typeface="B Zar" pitchFamily="2" charset="-78"/>
              </a:rPr>
              <a:t>5</a:t>
            </a:r>
            <a:r>
              <a:rPr lang="en-US" sz="2400" dirty="0">
                <a:cs typeface="B Zar" pitchFamily="2" charset="-78"/>
              </a:rPr>
              <a:t> </a:t>
            </a:r>
          </a:p>
          <a:p>
            <a:pPr marL="7938" indent="-7938">
              <a:buNone/>
            </a:pPr>
            <a:r>
              <a:rPr lang="ar-SA" sz="2400" dirty="0">
                <a:cs typeface="B Zar" pitchFamily="2" charset="-78"/>
              </a:rPr>
              <a:t>قطره مایع ظرفشویی به ازاي هر لیتر آب) قرار داده شود و بعد از</a:t>
            </a:r>
            <a:r>
              <a:rPr lang="en-US" sz="2400" dirty="0">
                <a:cs typeface="B Zar" pitchFamily="2" charset="-78"/>
              </a:rPr>
              <a:t> </a:t>
            </a:r>
            <a:r>
              <a:rPr lang="fa-IR" sz="2400" dirty="0">
                <a:cs typeface="B Zar" pitchFamily="2" charset="-78"/>
              </a:rPr>
              <a:t>5</a:t>
            </a:r>
            <a:r>
              <a:rPr lang="en-US" sz="2400" dirty="0">
                <a:cs typeface="B Zar" pitchFamily="2" charset="-78"/>
              </a:rPr>
              <a:t> </a:t>
            </a:r>
            <a:r>
              <a:rPr lang="ar-SA" sz="2400" dirty="0">
                <a:cs typeface="B Zar" pitchFamily="2" charset="-78"/>
              </a:rPr>
              <a:t>دقیقه به آرامی سبزیجات از ظرف خارج گردد و با آب شستشو داده شود</a:t>
            </a:r>
            <a:endParaRPr lang="en-US" sz="2400" b="1" dirty="0">
              <a:solidFill>
                <a:srgbClr val="C00000"/>
              </a:solidFill>
              <a:cs typeface="B Zar" pitchFamily="2" charset="-78"/>
            </a:endParaRPr>
          </a:p>
          <a:p>
            <a:pPr>
              <a:buNone/>
            </a:pPr>
            <a:endParaRPr lang="fa-IR" dirty="0"/>
          </a:p>
        </p:txBody>
      </p:sp>
      <p:pic>
        <p:nvPicPr>
          <p:cNvPr id="5" name="Picture 4" descr="C:\Users\Meta\AppData\Local\Microsoft\Windows\Temporary Internet Files\Content.Word\images-1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1430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599" y="4648200"/>
            <a:ext cx="3581401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2952" y="4495800"/>
            <a:ext cx="3699048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28600"/>
            <a:ext cx="6324600" cy="685800"/>
          </a:xfrm>
        </p:spPr>
        <p:txBody>
          <a:bodyPr>
            <a:normAutofit/>
          </a:bodyPr>
          <a:lstStyle/>
          <a:p>
            <a:pPr algn="r"/>
            <a:r>
              <a:rPr lang="ar-SA" sz="3200" b="1" dirty="0">
                <a:solidFill>
                  <a:srgbClr val="C00000"/>
                </a:solidFill>
                <a:cs typeface="B Titr" pitchFamily="2" charset="-78"/>
              </a:rPr>
              <a:t>مرحله سوم</a:t>
            </a:r>
            <a:r>
              <a:rPr lang="en-US" sz="3200" b="1" dirty="0">
                <a:solidFill>
                  <a:srgbClr val="C00000"/>
                </a:solidFill>
                <a:cs typeface="B Titr" pitchFamily="2" charset="-78"/>
              </a:rPr>
              <a:t>: </a:t>
            </a:r>
            <a:r>
              <a:rPr lang="ar-SA" sz="3200" b="1" dirty="0">
                <a:solidFill>
                  <a:srgbClr val="C00000"/>
                </a:solidFill>
                <a:cs typeface="B Titr" pitchFamily="2" charset="-78"/>
              </a:rPr>
              <a:t>گندزدایی</a:t>
            </a:r>
            <a:endParaRPr lang="fa-IR" sz="3200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 rtl="1"/>
            <a:r>
              <a:rPr lang="ar-SA" dirty="0">
                <a:cs typeface="B Zar" pitchFamily="2" charset="-78"/>
              </a:rPr>
              <a:t>یک گرم (</a:t>
            </a:r>
            <a:r>
              <a:rPr lang="fa-IR" dirty="0">
                <a:cs typeface="B Zar" pitchFamily="2" charset="-78"/>
              </a:rPr>
              <a:t>ن</a:t>
            </a:r>
            <a:r>
              <a:rPr lang="ar-SA" dirty="0">
                <a:cs typeface="B Zar" pitchFamily="2" charset="-78"/>
              </a:rPr>
              <a:t>صف قاشق چایخوري</a:t>
            </a:r>
            <a:r>
              <a:rPr lang="en-US" dirty="0">
                <a:cs typeface="B Zar" pitchFamily="2" charset="-78"/>
              </a:rPr>
              <a:t>) </a:t>
            </a:r>
            <a:r>
              <a:rPr lang="ar-SA" dirty="0">
                <a:cs typeface="B Zar" pitchFamily="2" charset="-78"/>
              </a:rPr>
              <a:t>قاشق پودر پرکلرین</a:t>
            </a:r>
            <a:r>
              <a:rPr lang="en-US" dirty="0">
                <a:cs typeface="B Zar" pitchFamily="2" charset="-78"/>
              </a:rPr>
              <a:t> (</a:t>
            </a:r>
            <a:r>
              <a:rPr lang="ar-SA" dirty="0">
                <a:cs typeface="B Zar" pitchFamily="2" charset="-78"/>
              </a:rPr>
              <a:t>یا یک قاشق</a:t>
            </a:r>
            <a:r>
              <a:rPr lang="en-US" dirty="0">
                <a:cs typeface="B Zar" pitchFamily="2" charset="-78"/>
              </a:rPr>
              <a:t> </a:t>
            </a:r>
          </a:p>
          <a:p>
            <a:pPr rtl="1">
              <a:buNone/>
            </a:pPr>
            <a:r>
              <a:rPr lang="ar-SA" dirty="0">
                <a:cs typeface="B Zar" pitchFamily="2" charset="-78"/>
              </a:rPr>
              <a:t>مرباخوري آب ژاول</a:t>
            </a:r>
            <a:r>
              <a:rPr lang="en-US" dirty="0">
                <a:cs typeface="B Zar" pitchFamily="2" charset="-78"/>
              </a:rPr>
              <a:t> 10 </a:t>
            </a:r>
            <a:r>
              <a:rPr lang="ar-SA" dirty="0">
                <a:cs typeface="B Zar" pitchFamily="2" charset="-78"/>
              </a:rPr>
              <a:t>درصد یا دو قاشق مرباخوري آب ژاول</a:t>
            </a:r>
            <a:r>
              <a:rPr lang="en-US" dirty="0">
                <a:cs typeface="B Zar" pitchFamily="2" charset="-78"/>
              </a:rPr>
              <a:t> 5 </a:t>
            </a:r>
            <a:r>
              <a:rPr lang="ar-SA" dirty="0">
                <a:cs typeface="B Zar" pitchFamily="2" charset="-78"/>
              </a:rPr>
              <a:t>درصد) در</a:t>
            </a:r>
            <a:r>
              <a:rPr lang="en-US" dirty="0">
                <a:cs typeface="B Zar" pitchFamily="2" charset="-78"/>
              </a:rPr>
              <a:t> 5 </a:t>
            </a:r>
            <a:r>
              <a:rPr lang="ar-SA" dirty="0">
                <a:cs typeface="B Zar" pitchFamily="2" charset="-78"/>
              </a:rPr>
              <a:t>لیتر آب حل گردد و سبزیجات به مدت</a:t>
            </a:r>
            <a:r>
              <a:rPr lang="en-US" dirty="0">
                <a:cs typeface="B Zar" pitchFamily="2" charset="-78"/>
              </a:rPr>
              <a:t> 5 </a:t>
            </a:r>
            <a:r>
              <a:rPr lang="ar-SA" dirty="0">
                <a:cs typeface="B Zar" pitchFamily="2" charset="-78"/>
              </a:rPr>
              <a:t>دقیقه در داخل محلول قرار داده شود</a:t>
            </a:r>
            <a:r>
              <a:rPr lang="en-US" dirty="0">
                <a:cs typeface="B Zar" pitchFamily="2" charset="-78"/>
              </a:rPr>
              <a:t>.</a:t>
            </a:r>
          </a:p>
          <a:p>
            <a:pPr>
              <a:buNone/>
            </a:pPr>
            <a:endParaRPr lang="fa-IR" sz="3200" dirty="0">
              <a:solidFill>
                <a:srgbClr val="C00000"/>
              </a:solidFill>
              <a:cs typeface="B Titr" pitchFamily="2" charset="-78"/>
            </a:endParaRPr>
          </a:p>
        </p:txBody>
      </p:sp>
      <p:pic>
        <p:nvPicPr>
          <p:cNvPr id="5" name="Picture 4" descr="C:\Users\Meta\AppData\Local\Microsoft\Windows\Temporary Internet Files\Content.Word\images-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737236"/>
            <a:ext cx="3761303" cy="3282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/>
          <a:lstStyle/>
          <a:p>
            <a:pPr>
              <a:buNone/>
            </a:pPr>
            <a:r>
              <a:rPr lang="fa-IR" sz="3600" dirty="0">
                <a:solidFill>
                  <a:srgbClr val="C00000"/>
                </a:solidFill>
                <a:cs typeface="B Titr" pitchFamily="2" charset="-78"/>
              </a:rPr>
              <a:t>مرحله چهارم :شستشو با آب </a:t>
            </a:r>
          </a:p>
          <a:p>
            <a:r>
              <a:rPr lang="ar-SA" sz="2800" dirty="0">
                <a:cs typeface="B Zar" pitchFamily="2" charset="-78"/>
              </a:rPr>
              <a:t>سبزیجات گندزدایی شده مجدداً با آب سالم شسته شوند تا باقیمانده کلر یا ماده گندزدا از آن جدا گردد</a:t>
            </a:r>
            <a:r>
              <a:rPr lang="en-US" sz="2800" dirty="0">
                <a:cs typeface="B Zar" pitchFamily="2" charset="-78"/>
              </a:rPr>
              <a:t>.</a:t>
            </a:r>
          </a:p>
          <a:p>
            <a:r>
              <a:rPr lang="ar-SA" sz="2800" dirty="0">
                <a:cs typeface="B Zar" pitchFamily="2" charset="-78"/>
              </a:rPr>
              <a:t>در صورتی که از سایر مواد گندزداي سبزیجات استفاده می گردد باید این مواد داراي پروانه ساخت بوده و گندزدایی سبزیجات مطابق دستورعمل شرکت سازنده انجام گردد</a:t>
            </a:r>
            <a:endParaRPr lang="fa-IR" sz="2800" dirty="0">
              <a:cs typeface="B Zar" pitchFamily="2" charset="-78"/>
            </a:endParaRPr>
          </a:p>
          <a:p>
            <a:pPr>
              <a:buNone/>
            </a:pPr>
            <a:endParaRPr lang="fa-I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" y="3657600"/>
            <a:ext cx="457504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ar-SA" b="1" dirty="0"/>
              <a:t>  </a:t>
            </a:r>
            <a:r>
              <a:rPr lang="ar-SA" sz="3600" b="1" dirty="0">
                <a:solidFill>
                  <a:srgbClr val="C00000"/>
                </a:solidFill>
                <a:cs typeface="B Titr" pitchFamily="2" charset="-78"/>
              </a:rPr>
              <a:t>بهداشت فردي و كنترل سلامت افراد موثر در </a:t>
            </a:r>
            <a:br>
              <a:rPr lang="en-US" sz="3600" b="1" dirty="0">
                <a:solidFill>
                  <a:srgbClr val="C00000"/>
                </a:solidFill>
                <a:cs typeface="B Titr" pitchFamily="2" charset="-78"/>
              </a:rPr>
            </a:br>
            <a:r>
              <a:rPr lang="ar-SA" sz="3600" b="1" dirty="0">
                <a:solidFill>
                  <a:srgbClr val="C00000"/>
                </a:solidFill>
                <a:cs typeface="B Titr" pitchFamily="2" charset="-78"/>
              </a:rPr>
              <a:t>فر</a:t>
            </a:r>
            <a:r>
              <a:rPr lang="fa-IR" sz="3600" b="1" dirty="0">
                <a:solidFill>
                  <a:srgbClr val="C00000"/>
                </a:solidFill>
                <a:cs typeface="B Titr" pitchFamily="2" charset="-78"/>
              </a:rPr>
              <a:t>آ</a:t>
            </a:r>
            <a:r>
              <a:rPr lang="ar-SA" sz="3600" b="1" dirty="0">
                <a:solidFill>
                  <a:srgbClr val="C00000"/>
                </a:solidFill>
                <a:cs typeface="B Titr" pitchFamily="2" charset="-78"/>
              </a:rPr>
              <a:t>يند توليد غذا</a:t>
            </a:r>
            <a:br>
              <a:rPr lang="en-US" b="1" dirty="0">
                <a:solidFill>
                  <a:srgbClr val="C00000"/>
                </a:solidFill>
              </a:rPr>
            </a:br>
            <a:endParaRPr lang="fa-IR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a-IR" dirty="0"/>
              <a:t>1</a:t>
            </a:r>
            <a:r>
              <a:rPr lang="fa-IR" dirty="0">
                <a:cs typeface="B Zar" pitchFamily="2" charset="-78"/>
              </a:rPr>
              <a:t>ـ معاینات ادواری </a:t>
            </a:r>
          </a:p>
          <a:p>
            <a:pPr>
              <a:buNone/>
            </a:pPr>
            <a:r>
              <a:rPr lang="fa-IR" dirty="0">
                <a:cs typeface="B Zar" pitchFamily="2" charset="-78"/>
              </a:rPr>
              <a:t>2ـ </a:t>
            </a:r>
            <a:r>
              <a:rPr lang="ar-SA" dirty="0">
                <a:cs typeface="B Zar" pitchFamily="2" charset="-78"/>
              </a:rPr>
              <a:t>بررسي بهداشت فردي (سلامت، نداشتن بيماري واگيردار، نظافت شخصي، لباس،. . .) </a:t>
            </a:r>
            <a:endParaRPr lang="fa-IR" dirty="0">
              <a:cs typeface="B Zar" pitchFamily="2" charset="-78"/>
            </a:endParaRPr>
          </a:p>
          <a:p>
            <a:pPr>
              <a:buNone/>
            </a:pPr>
            <a:r>
              <a:rPr lang="fa-IR" dirty="0">
                <a:cs typeface="B Zar" pitchFamily="2" charset="-78"/>
              </a:rPr>
              <a:t>3ـ </a:t>
            </a:r>
            <a:r>
              <a:rPr lang="ar-SA" dirty="0">
                <a:cs typeface="B Zar" pitchFamily="2" charset="-78"/>
              </a:rPr>
              <a:t>آزمايش مدفوع از نظر وجود تخم، لارو و كيست انگل ها و كشت مدفوع به منظور تجسس ناقلين به ظاهر سالم</a:t>
            </a:r>
            <a:endParaRPr lang="fa-IR" dirty="0">
              <a:cs typeface="B Zar" pitchFamily="2" charset="-78"/>
            </a:endParaRPr>
          </a:p>
          <a:p>
            <a:pPr>
              <a:buNone/>
            </a:pPr>
            <a:r>
              <a:rPr lang="fa-IR" dirty="0">
                <a:cs typeface="B Zar" pitchFamily="2" charset="-78"/>
              </a:rPr>
              <a:t>4ـ </a:t>
            </a:r>
            <a:r>
              <a:rPr lang="ar-SA" dirty="0">
                <a:cs typeface="B Zar" pitchFamily="2" charset="-78"/>
              </a:rPr>
              <a:t>تعهد عملي افراد نسبت به رعايت موازين بهداشتي و كاهش خطرات</a:t>
            </a:r>
            <a:endParaRPr lang="fa-IR" dirty="0">
              <a:cs typeface="B Zar" pitchFamily="2" charset="-78"/>
            </a:endParaRPr>
          </a:p>
          <a:p>
            <a:pPr>
              <a:buNone/>
            </a:pPr>
            <a:r>
              <a:rPr lang="fa-IR" dirty="0"/>
              <a:t> </a:t>
            </a:r>
            <a:endParaRPr lang="en-US" dirty="0"/>
          </a:p>
          <a:p>
            <a:pPr>
              <a:buNone/>
            </a:pPr>
            <a:endParaRPr lang="fa-IR" dirty="0"/>
          </a:p>
        </p:txBody>
      </p:sp>
      <p:pic>
        <p:nvPicPr>
          <p:cNvPr id="4" name="Picture 3" descr="C:\Users\Meta\AppData\Local\Microsoft\Windows\Temporary Internet Files\Content.Word\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4419600"/>
            <a:ext cx="2881484" cy="188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Meta\AppData\Local\Microsoft\Windows\Temporary Internet Files\Content.Word\images-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800600"/>
            <a:ext cx="2667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382000" cy="381000"/>
          </a:xfrm>
        </p:spPr>
        <p:txBody>
          <a:bodyPr>
            <a:noAutofit/>
          </a:bodyPr>
          <a:lstStyle/>
          <a:p>
            <a:r>
              <a:rPr lang="ar-SA" sz="4000" b="1" dirty="0">
                <a:solidFill>
                  <a:srgbClr val="C00000"/>
                </a:solidFill>
                <a:cs typeface="B Titr" pitchFamily="2" charset="-78"/>
              </a:rPr>
              <a:t>نکات بهداشتی درعرضه  و نگهداری گوشت قرمز</a:t>
            </a:r>
            <a:endParaRPr lang="fa-IR" sz="4000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382000" cy="4419600"/>
          </a:xfrm>
        </p:spPr>
        <p:txBody>
          <a:bodyPr>
            <a:normAutofit/>
          </a:bodyPr>
          <a:lstStyle/>
          <a:p>
            <a:pPr rtl="1"/>
            <a:r>
              <a:rPr lang="en-US" dirty="0"/>
              <a:t> </a:t>
            </a:r>
            <a:r>
              <a:rPr lang="ar-SA" dirty="0">
                <a:cs typeface="B Zar" pitchFamily="2" charset="-78"/>
              </a:rPr>
              <a:t>تهیه گوشت چرخ کرده در مراکز عرضه باید بنا به درخواست مشتري و در حضور آن انجام گردد</a:t>
            </a:r>
            <a:r>
              <a:rPr lang="en-US" dirty="0">
                <a:cs typeface="B Zar" pitchFamily="2" charset="-78"/>
              </a:rPr>
              <a:t>. </a:t>
            </a:r>
          </a:p>
          <a:p>
            <a:pPr rtl="1"/>
            <a:r>
              <a:rPr lang="ar-SA" b="1" dirty="0">
                <a:solidFill>
                  <a:srgbClr val="C00000"/>
                </a:solidFill>
                <a:cs typeface="B Zar" pitchFamily="2" charset="-78"/>
              </a:rPr>
              <a:t>تبصره</a:t>
            </a:r>
            <a:r>
              <a:rPr lang="en-US" dirty="0">
                <a:solidFill>
                  <a:srgbClr val="C00000"/>
                </a:solidFill>
                <a:cs typeface="B Zar" pitchFamily="2" charset="-78"/>
              </a:rPr>
              <a:t>: </a:t>
            </a:r>
            <a:r>
              <a:rPr lang="ar-SA" dirty="0">
                <a:solidFill>
                  <a:srgbClr val="C00000"/>
                </a:solidFill>
                <a:cs typeface="B Zar" pitchFamily="2" charset="-78"/>
              </a:rPr>
              <a:t>عرضه گوشت چرخ کرده بسته بندي که داراي پروانه بهداشتی است بلامانع می باشد</a:t>
            </a:r>
            <a:r>
              <a:rPr lang="en-US" dirty="0">
                <a:solidFill>
                  <a:srgbClr val="C00000"/>
                </a:solidFill>
                <a:cs typeface="B Zar" pitchFamily="2" charset="-78"/>
              </a:rPr>
              <a:t>.</a:t>
            </a:r>
          </a:p>
          <a:p>
            <a:pPr rtl="1"/>
            <a:r>
              <a:rPr lang="ar-SA" dirty="0">
                <a:cs typeface="B Zar" pitchFamily="2" charset="-78"/>
              </a:rPr>
              <a:t>در داخل بسته بندي گوشت چرخ کرده قرمز(تازه</a:t>
            </a:r>
            <a:r>
              <a:rPr lang="en-US" dirty="0">
                <a:cs typeface="B Zar" pitchFamily="2" charset="-78"/>
              </a:rPr>
              <a:t>/ </a:t>
            </a:r>
            <a:r>
              <a:rPr lang="ar-SA" dirty="0">
                <a:cs typeface="B Zar" pitchFamily="2" charset="-78"/>
              </a:rPr>
              <a:t>منجمد) نباید آب یا خونابه وجود داشته باشد</a:t>
            </a:r>
            <a:r>
              <a:rPr lang="en-US" dirty="0">
                <a:cs typeface="B Zar" pitchFamily="2" charset="-78"/>
              </a:rPr>
              <a:t>. </a:t>
            </a:r>
          </a:p>
          <a:p>
            <a:pPr rtl="1"/>
            <a:r>
              <a:rPr lang="ar-SA" dirty="0">
                <a:cs typeface="B Zar" pitchFamily="2" charset="-78"/>
              </a:rPr>
              <a:t>گوشت باید داراي قوام و سفتی طبیعی خود بوده و نباید لزج و نرم باشد(نرم و لزج شدن گوشت ازعلائم فساد کلی گوشت است).</a:t>
            </a:r>
            <a:endParaRPr lang="en-US" dirty="0">
              <a:cs typeface="B Zar" pitchFamily="2" charset="-78"/>
            </a:endParaRPr>
          </a:p>
          <a:p>
            <a:r>
              <a:rPr lang="ar-SA" dirty="0">
                <a:cs typeface="B Zar" pitchFamily="2" charset="-78"/>
              </a:rPr>
              <a:t>بوي گوشت باید کاملاً طبیعی باشد و فاقد بوي غیر طبیعی نظیر بوي ترشیدگی یا تعفن باشد</a:t>
            </a:r>
            <a:endParaRPr lang="fa-IR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Autofit/>
          </a:bodyPr>
          <a:lstStyle/>
          <a:p>
            <a:pPr algn="ctr"/>
            <a:r>
              <a:rPr lang="ar-SA" sz="4000" b="1" dirty="0">
                <a:solidFill>
                  <a:srgbClr val="C00000"/>
                </a:solidFill>
                <a:cs typeface="B Titr" pitchFamily="2" charset="-78"/>
              </a:rPr>
              <a:t>نکات بهداشتی درعرضه ،حمل ونقل و </a:t>
            </a:r>
            <a:br>
              <a:rPr lang="fa-IR" sz="4000" b="1" dirty="0">
                <a:solidFill>
                  <a:srgbClr val="C00000"/>
                </a:solidFill>
                <a:cs typeface="B Titr" pitchFamily="2" charset="-78"/>
              </a:rPr>
            </a:br>
            <a:r>
              <a:rPr lang="ar-SA" sz="4000" b="1" dirty="0">
                <a:solidFill>
                  <a:srgbClr val="C00000"/>
                </a:solidFill>
                <a:cs typeface="B Titr" pitchFamily="2" charset="-78"/>
              </a:rPr>
              <a:t>نگهداری تخم مرغ</a:t>
            </a:r>
            <a:endParaRPr lang="fa-IR" sz="4000" dirty="0">
              <a:solidFill>
                <a:srgbClr val="C0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pPr rtl="1"/>
            <a:r>
              <a:rPr lang="fa-IR" dirty="0"/>
              <a:t> </a:t>
            </a:r>
            <a:r>
              <a:rPr lang="ar-SA" dirty="0">
                <a:cs typeface="B Zar" pitchFamily="2" charset="-78"/>
              </a:rPr>
              <a:t>بر روي بسته ها، شانه ها و یا کارتن هاي حاوي تخم مرغ ها، باید شماره پروانه بهداشتی</a:t>
            </a:r>
            <a:r>
              <a:rPr lang="fa-IR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واحد مرغداري چاپ یا برچسب گذاري شود</a:t>
            </a:r>
            <a:r>
              <a:rPr lang="en-US" dirty="0">
                <a:cs typeface="B Zar" pitchFamily="2" charset="-78"/>
              </a:rPr>
              <a:t>.</a:t>
            </a:r>
          </a:p>
          <a:p>
            <a:pPr rtl="1"/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روي هر عدد تخم مرغ خوراکی باید نام یا علامت تجاري واحد تولیدي و تاریخ تولید (به روز، ماه وسال)، درج شود</a:t>
            </a:r>
            <a:r>
              <a:rPr lang="en-US" dirty="0">
                <a:cs typeface="B Zar" pitchFamily="2" charset="-78"/>
              </a:rPr>
              <a:t>.</a:t>
            </a:r>
          </a:p>
          <a:p>
            <a:pPr>
              <a:buNone/>
            </a:pPr>
            <a:endParaRPr lang="fa-I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648200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5029200"/>
            <a:ext cx="221876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562600"/>
          </a:xfrm>
        </p:spPr>
        <p:txBody>
          <a:bodyPr>
            <a:normAutofit/>
          </a:bodyPr>
          <a:lstStyle/>
          <a:p>
            <a:pPr rtl="1"/>
            <a:r>
              <a:rPr lang="ar-SA" dirty="0">
                <a:cs typeface="B Zar" pitchFamily="2" charset="-78"/>
              </a:rPr>
              <a:t>استفاده از تخم مرغ هاي شکسته یا داراي ترك در مواد غذایی بخصوص مواد غذایی که نیاز به طبخ</a:t>
            </a:r>
            <a:r>
              <a:rPr lang="fa-IR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ندارد مانند خامه یا سس مورد استفاده براي سالاد ممنوع است</a:t>
            </a:r>
            <a:r>
              <a:rPr lang="en-US" dirty="0">
                <a:cs typeface="B Zar" pitchFamily="2" charset="-78"/>
              </a:rPr>
              <a:t>.</a:t>
            </a:r>
            <a:endParaRPr lang="fa-IR" dirty="0">
              <a:cs typeface="B Zar" pitchFamily="2" charset="-78"/>
            </a:endParaRPr>
          </a:p>
          <a:p>
            <a:pPr rtl="1"/>
            <a:endParaRPr lang="en-US" dirty="0">
              <a:cs typeface="B Zar" pitchFamily="2" charset="-78"/>
            </a:endParaRPr>
          </a:p>
          <a:p>
            <a:pPr rtl="1"/>
            <a:endParaRPr lang="en-US" dirty="0">
              <a:cs typeface="B Zar" pitchFamily="2" charset="-78"/>
            </a:endParaRPr>
          </a:p>
          <a:p>
            <a:pPr rtl="1"/>
            <a:endParaRPr lang="fa-IR" dirty="0">
              <a:cs typeface="B Zar" pitchFamily="2" charset="-78"/>
            </a:endParaRPr>
          </a:p>
          <a:p>
            <a:pPr rtl="1"/>
            <a:endParaRPr lang="fa-IR" dirty="0">
              <a:cs typeface="B Zar" pitchFamily="2" charset="-78"/>
            </a:endParaRPr>
          </a:p>
          <a:p>
            <a:pPr rtl="1"/>
            <a:r>
              <a:rPr lang="ar-SA" dirty="0">
                <a:cs typeface="B Zar" pitchFamily="2" charset="-78"/>
              </a:rPr>
              <a:t>رنگ سفیده و زرده تخم مرغ پاستوریزه شده باید مطابق رنگ سفیده و زرده تخم مرغ فرآوري نشده باشد</a:t>
            </a:r>
            <a:r>
              <a:rPr lang="en-US" dirty="0">
                <a:cs typeface="B Zar" pitchFamily="2" charset="-78"/>
              </a:rPr>
              <a:t>.</a:t>
            </a:r>
          </a:p>
          <a:p>
            <a:endParaRPr lang="fa-IR" dirty="0"/>
          </a:p>
        </p:txBody>
      </p:sp>
      <p:pic>
        <p:nvPicPr>
          <p:cNvPr id="4" name="Picture 3" descr="C:\Users\Meta\AppData\Local\Microsoft\Windows\Temporary Internet Files\Content.Word\6560093_77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600200"/>
            <a:ext cx="313253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Meta\AppData\Local\Microsoft\Windows\Temporary Internet Files\Content.Word\images-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343400"/>
            <a:ext cx="2748961" cy="2020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/>
          <a:lstStyle/>
          <a:p>
            <a:pPr rtl="1">
              <a:buNone/>
            </a:pPr>
            <a:r>
              <a:rPr lang="ar-SA" sz="3600" b="1" dirty="0">
                <a:solidFill>
                  <a:srgbClr val="C00000"/>
                </a:solidFill>
                <a:cs typeface="B Titr" pitchFamily="2" charset="-78"/>
              </a:rPr>
              <a:t>دما ی نگهداری مواد غذائی بالقوه خطرناك</a:t>
            </a:r>
            <a:endParaRPr lang="fa-IR" sz="3600" b="1" dirty="0">
              <a:solidFill>
                <a:srgbClr val="C00000"/>
              </a:solidFill>
              <a:cs typeface="B Titr" pitchFamily="2" charset="-78"/>
            </a:endParaRPr>
          </a:p>
          <a:p>
            <a:pPr rtl="1">
              <a:buNone/>
            </a:pPr>
            <a:endParaRPr lang="en-US" sz="3600" dirty="0">
              <a:solidFill>
                <a:srgbClr val="C00000"/>
              </a:solidFill>
              <a:cs typeface="B Titr" pitchFamily="2" charset="-78"/>
            </a:endParaRPr>
          </a:p>
          <a:p>
            <a:pPr rtl="1"/>
            <a:r>
              <a:rPr lang="ar-SA" dirty="0">
                <a:cs typeface="B Zar" pitchFamily="2" charset="-78"/>
              </a:rPr>
              <a:t>مواد غذائی بالقوه خطرناك نباید بیش از دو ساعت در محدوده دماي خطرناك (دماي بین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5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تا </a:t>
            </a:r>
            <a:r>
              <a:rPr lang="fa-IR" dirty="0">
                <a:cs typeface="B Zar" pitchFamily="2" charset="-78"/>
              </a:rPr>
              <a:t>60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درجه سلسیوس) نگهداري گردد و باید در دماي پایین تر از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5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درجه سلسیوس یا در دماي بالاتر از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dirty="0">
                <a:cs typeface="B Zar" pitchFamily="2" charset="-78"/>
              </a:rPr>
              <a:t>60</a:t>
            </a:r>
            <a:r>
              <a:rPr lang="en-US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درجه سلسیوس نگهداري گردد</a:t>
            </a:r>
            <a:r>
              <a:rPr lang="en-US" dirty="0">
                <a:cs typeface="B Zar" pitchFamily="2" charset="-78"/>
              </a:rPr>
              <a:t>.</a:t>
            </a:r>
          </a:p>
          <a:p>
            <a:endParaRPr lang="fa-IR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C:\Users\Meta\AppData\Local\Microsoft\Windows\Temporary Internet Files\Content.Word\images-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3810000"/>
            <a:ext cx="2362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733800"/>
            <a:ext cx="2667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 fontScale="90000"/>
          </a:bodyPr>
          <a:lstStyle/>
          <a:p>
            <a:pPr algn="r"/>
            <a:r>
              <a:rPr lang="ar-SA" sz="4000" b="1" dirty="0">
                <a:solidFill>
                  <a:srgbClr val="C00000"/>
                </a:solidFill>
                <a:cs typeface="B Titr" pitchFamily="2" charset="-78"/>
              </a:rPr>
              <a:t>2 ـ  بهداشت محيط</a:t>
            </a:r>
            <a:br>
              <a:rPr lang="en-US" b="1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/>
          <a:lstStyle/>
          <a:p>
            <a:pPr marL="88900" indent="0" rtl="1">
              <a:buNone/>
            </a:pPr>
            <a:r>
              <a:rPr lang="ar-SA" dirty="0">
                <a:cs typeface="B Zar" pitchFamily="2" charset="-78"/>
              </a:rPr>
              <a:t>رعايت بهداشت محيط در محل تهيه، توليد، توزيع و نگهداري مواد غذائي مسأله بسيار مهمي در تأمين سلامت غذا است و اصول آن عبارت است از: </a:t>
            </a:r>
            <a:endParaRPr lang="fa-IR" dirty="0">
              <a:cs typeface="B Zar" pitchFamily="2" charset="-78"/>
            </a:endParaRPr>
          </a:p>
          <a:p>
            <a:pPr marL="88900" indent="0" rtl="1">
              <a:buNone/>
            </a:pPr>
            <a:endParaRPr lang="en-US" dirty="0">
              <a:cs typeface="B Zar" pitchFamily="2" charset="-78"/>
            </a:endParaRPr>
          </a:p>
          <a:p>
            <a:pPr lvl="0" rtl="1"/>
            <a:r>
              <a:rPr lang="ar-SA" dirty="0">
                <a:cs typeface="B Zar" pitchFamily="2" charset="-78"/>
              </a:rPr>
              <a:t>تهيه آب سالم كافي </a:t>
            </a:r>
            <a:endParaRPr lang="en-US" dirty="0">
              <a:cs typeface="B Zar" pitchFamily="2" charset="-78"/>
            </a:endParaRPr>
          </a:p>
          <a:p>
            <a:pPr lvl="0" rtl="1"/>
            <a:r>
              <a:rPr lang="ar-SA" dirty="0">
                <a:cs typeface="B Zar" pitchFamily="2" charset="-78"/>
              </a:rPr>
              <a:t>دفع صحيح زباله و مواد دفعي </a:t>
            </a:r>
            <a:endParaRPr lang="en-US" dirty="0">
              <a:cs typeface="B Zar" pitchFamily="2" charset="-78"/>
            </a:endParaRPr>
          </a:p>
          <a:p>
            <a:pPr lvl="0" rtl="1"/>
            <a:r>
              <a:rPr lang="ar-SA" dirty="0">
                <a:cs typeface="B Zar" pitchFamily="2" charset="-78"/>
              </a:rPr>
              <a:t> مبارزه با حشرات، سوسك، مگس و موش </a:t>
            </a:r>
            <a:endParaRPr lang="en-US" dirty="0">
              <a:cs typeface="B Zar" pitchFamily="2" charset="-78"/>
            </a:endParaRPr>
          </a:p>
          <a:p>
            <a:r>
              <a:rPr lang="ar-SA" dirty="0">
                <a:cs typeface="B Zar" pitchFamily="2" charset="-78"/>
              </a:rPr>
              <a:t> پيشگيري از ورود گرد و غبار و مواد خارجي </a:t>
            </a:r>
            <a:endParaRPr lang="fa-IR" dirty="0">
              <a:cs typeface="B Zar" pitchFamily="2" charset="-78"/>
            </a:endParaRPr>
          </a:p>
        </p:txBody>
      </p:sp>
      <p:pic>
        <p:nvPicPr>
          <p:cNvPr id="4" name="Picture 3" descr="C:\Users\Meta\AppData\Local\Microsoft\Windows\Temporary Internet Files\Content.Word\images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343400"/>
            <a:ext cx="2971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Meta\AppData\Local\Microsoft\Windows\Temporary Internet Files\Content.Word\images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905000"/>
            <a:ext cx="202401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Meta\AppData\Local\Microsoft\Windows\Temporary Internet Files\Content.Word\Duster-730x2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648200"/>
            <a:ext cx="3581400" cy="156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sz="4000" b="1" dirty="0">
                <a:solidFill>
                  <a:srgbClr val="C00000"/>
                </a:solidFill>
                <a:cs typeface="B Titr" pitchFamily="2" charset="-78"/>
              </a:rPr>
              <a:t>3 ـ  رعايت بهداشت از توليد  تا مصرف </a:t>
            </a:r>
            <a:br>
              <a:rPr lang="en-US" b="1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938" indent="-7938">
              <a:buNone/>
            </a:pPr>
            <a:r>
              <a:rPr lang="fa-IR" dirty="0">
                <a:cs typeface="B Zar" pitchFamily="2" charset="-78"/>
              </a:rPr>
              <a:t> </a:t>
            </a:r>
            <a:r>
              <a:rPr lang="ar-SA" dirty="0">
                <a:cs typeface="B Zar" pitchFamily="2" charset="-78"/>
              </a:rPr>
              <a:t> پايش مواد غذائي از هنگام تهيه، حمل و نقل، وسائل حمل و نقل، نگهداري، دستگاه هاي سرمازا در تمام موارد ضرورت، بهداشت ظروف، هنگام نگهداري و هنگام طبخ مواد غذائي، عرضه و فروش، آماده كردن براي مصرف و حتي هنگام مصرف است . </a:t>
            </a:r>
            <a:endParaRPr lang="fa-IR" dirty="0">
              <a:cs typeface="B Zar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610600" cy="685800"/>
          </a:xfrm>
        </p:spPr>
        <p:txBody>
          <a:bodyPr>
            <a:normAutofit/>
          </a:bodyPr>
          <a:lstStyle/>
          <a:p>
            <a:pPr algn="r"/>
            <a:r>
              <a:rPr lang="fa-IR" sz="4000" dirty="0">
                <a:solidFill>
                  <a:srgbClr val="C00000"/>
                </a:solidFill>
                <a:cs typeface="B Titr" pitchFamily="2" charset="-78"/>
              </a:rPr>
              <a:t>تقسیم بندی </a:t>
            </a:r>
            <a:r>
              <a:rPr lang="ar-SA" sz="4000" dirty="0">
                <a:solidFill>
                  <a:srgbClr val="C00000"/>
                </a:solidFill>
                <a:cs typeface="B Titr" pitchFamily="2" charset="-78"/>
              </a:rPr>
              <a:t>عفونت‌ها و مسموميت‌هاي غذايي</a:t>
            </a: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4541520"/>
          </a:xfrm>
        </p:spPr>
        <p:txBody>
          <a:bodyPr/>
          <a:lstStyle/>
          <a:p>
            <a:pPr lvl="0" rtl="1"/>
            <a:r>
              <a:rPr lang="ar-SA" dirty="0">
                <a:cs typeface="B Zar" pitchFamily="2" charset="-78"/>
              </a:rPr>
              <a:t>عفونت‌هاي غذايي كه در اثر وجود ميكروب‌ها در غذا به وجود مي‌آيند، مانند سالمونلوز</a:t>
            </a:r>
            <a:endParaRPr lang="en-US" dirty="0">
              <a:cs typeface="B Zar" pitchFamily="2" charset="-78"/>
            </a:endParaRPr>
          </a:p>
          <a:p>
            <a:pPr lvl="0" rtl="1"/>
            <a:r>
              <a:rPr lang="ar-SA" dirty="0">
                <a:cs typeface="B Zar" pitchFamily="2" charset="-78"/>
              </a:rPr>
              <a:t>عفونت‌هاي ناشي از انگل‌هاي موجود در گوشت حيوانات آلوده و بيمار مانند كرم كدو در گوشت گاو </a:t>
            </a:r>
            <a:endParaRPr lang="en-US" dirty="0">
              <a:cs typeface="B Zar" pitchFamily="2" charset="-78"/>
            </a:endParaRPr>
          </a:p>
          <a:p>
            <a:r>
              <a:rPr lang="ar-SA" dirty="0">
                <a:cs typeface="B Zar" pitchFamily="2" charset="-78"/>
              </a:rPr>
              <a:t>مسموميت‌هاي غذايي ناشي از مصرف گياهان و حيوانات سمي مانند قارچ‌ها و بعضي ماهي‌هاي سمي</a:t>
            </a:r>
            <a:endParaRPr lang="fa-IR" dirty="0">
              <a:cs typeface="B Zar" pitchFamily="2" charset="-78"/>
            </a:endParaRPr>
          </a:p>
        </p:txBody>
      </p:sp>
      <p:pic>
        <p:nvPicPr>
          <p:cNvPr id="5" name="Picture 4" descr="C:\Users\Meta\Desktop\عکس\Taenia-saginata-Morphology-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962400"/>
            <a:ext cx="36576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962400"/>
            <a:ext cx="3657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791200" y="6488668"/>
            <a:ext cx="245451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b="1" dirty="0">
                <a:solidFill>
                  <a:srgbClr val="002060"/>
                </a:solidFill>
                <a:cs typeface="B Titr" pitchFamily="2" charset="-78"/>
              </a:rPr>
              <a:t>عفونت سالمونلا در تخم مرغ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33600" y="4114800"/>
            <a:ext cx="174278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>
                <a:solidFill>
                  <a:srgbClr val="002060"/>
                </a:solidFill>
                <a:cs typeface="B Titr" pitchFamily="2" charset="-78"/>
              </a:rPr>
              <a:t>کرم کدو در گوشت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lvl="0" rtl="1">
              <a:buFont typeface="Wingdings" pitchFamily="2" charset="2"/>
              <a:buChar char="§"/>
            </a:pPr>
            <a:r>
              <a:rPr lang="ar-SA" dirty="0">
                <a:cs typeface="B Zar" pitchFamily="2" charset="-78"/>
              </a:rPr>
              <a:t>مسموميت هاي ناشي از مصرف سموم مترشحه از ميكروب‌ها در مواد غذايي مانند بوتوليسم</a:t>
            </a:r>
            <a:endParaRPr lang="fa-IR" dirty="0">
              <a:cs typeface="B Zar" pitchFamily="2" charset="-78"/>
            </a:endParaRPr>
          </a:p>
          <a:p>
            <a:pPr lvl="0" rtl="1">
              <a:buNone/>
            </a:pPr>
            <a:endParaRPr lang="fa-IR" dirty="0">
              <a:cs typeface="B Zar" pitchFamily="2" charset="-78"/>
            </a:endParaRPr>
          </a:p>
          <a:p>
            <a:pPr lvl="0" rtl="1">
              <a:buNone/>
            </a:pPr>
            <a:endParaRPr lang="en-US" dirty="0">
              <a:cs typeface="B Zar" pitchFamily="2" charset="-78"/>
            </a:endParaRPr>
          </a:p>
          <a:p>
            <a:pPr>
              <a:buNone/>
            </a:pPr>
            <a:endParaRPr lang="fa-IR" dirty="0">
              <a:cs typeface="B Zar" pitchFamily="2" charset="-78"/>
            </a:endParaRPr>
          </a:p>
          <a:p>
            <a:r>
              <a:rPr lang="ar-SA" dirty="0">
                <a:cs typeface="B Zar" pitchFamily="2" charset="-78"/>
              </a:rPr>
              <a:t>مسموميت هاي غذايي شيميايي مانند مسموميت ناشي از مصرف سرب،‌روي و مس كه از طريق وسايل تهيه و يا نگهداري وارد غذاها مي‌گردد و همچنين آلودگي مواد غذايي با حشره‌كش‌ها ، سموم دفع آفات و غيره ...</a:t>
            </a:r>
            <a:endParaRPr lang="fa-IR" dirty="0">
              <a:cs typeface="B Zar" pitchFamily="2" charset="-78"/>
            </a:endParaRPr>
          </a:p>
          <a:p>
            <a:pPr>
              <a:buNone/>
            </a:pPr>
            <a:endParaRPr lang="fa-IR" dirty="0">
              <a:cs typeface="B Zar" pitchFamily="2" charset="-78"/>
            </a:endParaRPr>
          </a:p>
          <a:p>
            <a:pPr>
              <a:buNone/>
            </a:pPr>
            <a:endParaRPr lang="fa-IR" dirty="0">
              <a:cs typeface="B Zar" pitchFamily="2" charset="-78"/>
            </a:endParaRPr>
          </a:p>
        </p:txBody>
      </p:sp>
      <p:pic>
        <p:nvPicPr>
          <p:cNvPr id="6" name="Picture 5" descr="C:\Users\Meta\Desktop\عکس\health-botism-2345723498572656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95400"/>
            <a:ext cx="1905000" cy="131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Meta\AppData\Local\Microsoft\Windows\Temporary Internet Files\Content.Word\botulism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295400"/>
            <a:ext cx="2438400" cy="1327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Users\Meta\AppData\Local\Microsoft\Windows\Temporary Internet Files\Content.Word\images-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038600"/>
            <a:ext cx="4191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458200" cy="5897563"/>
          </a:xfrm>
        </p:spPr>
        <p:txBody>
          <a:bodyPr>
            <a:normAutofit/>
          </a:bodyPr>
          <a:lstStyle/>
          <a:p>
            <a:pPr marL="265113" lvl="1" indent="368300" rtl="1"/>
            <a:r>
              <a:rPr lang="ar-SA" dirty="0">
                <a:cs typeface="B Zar" pitchFamily="2" charset="-78"/>
              </a:rPr>
              <a:t>كارگراني كه به بيماري‌هاي روده‌اي نظير اسهال خوني ،‌حصبه، شبه حصبه، انگل‌هاي روده‌اي،‌ زردي، كورك، بريدگي،‌عفونت چشم و دستگاه تنفسي مبتلا شده باشند بايستي تا بهبود كامل از ادامه كار در مراكز تهيه ، توزيع و فروش مواد غذايي خودداري نمايند. </a:t>
            </a:r>
            <a:endParaRPr lang="fa-IR" dirty="0">
              <a:cs typeface="B Zar" pitchFamily="2" charset="-78"/>
            </a:endParaRPr>
          </a:p>
          <a:p>
            <a:pPr marL="265113" lvl="1" indent="368300" rtl="1">
              <a:buNone/>
            </a:pPr>
            <a:endParaRPr lang="en-US" dirty="0">
              <a:cs typeface="B Zar" pitchFamily="2" charset="-78"/>
            </a:endParaRPr>
          </a:p>
          <a:p>
            <a:pPr marL="265113" indent="368300" rtl="1"/>
            <a:r>
              <a:rPr lang="ar-SA" dirty="0">
                <a:cs typeface="B Zar" pitchFamily="2" charset="-78"/>
              </a:rPr>
              <a:t>- چنانچه دست يا انگشت داراي بريدگي باشد و يا ناخن چركي در انگشت دست داشته باشيد، حتماً بايستي آن را بخوبي پانسمان نماييد و از پوششي جهت بستن دست استفاده نماييد كه هيچگونه خون،‌ چرك و … از طريق زخم نتواند وارد مواد غذايي گردد و اگر شدت بريدگي و يا زخم زياد است حتما از دست زدن به مواد غذايي خودداري نماييد. </a:t>
            </a:r>
            <a:endParaRPr lang="fa-IR" dirty="0">
              <a:cs typeface="B Zar" pitchFamily="2" charset="-78"/>
            </a:endParaRPr>
          </a:p>
          <a:p>
            <a:pPr marL="265113" indent="368300" rtl="1">
              <a:buNone/>
            </a:pPr>
            <a:endParaRPr lang="en-US" dirty="0">
              <a:cs typeface="B Zar" pitchFamily="2" charset="-78"/>
            </a:endParaRPr>
          </a:p>
          <a:p>
            <a:pPr marL="265113" lvl="1" indent="368300" rtl="1"/>
            <a:r>
              <a:rPr lang="ar-SA" dirty="0">
                <a:cs typeface="B Zar" pitchFamily="2" charset="-78"/>
              </a:rPr>
              <a:t>در صورت عدم دقت در پوشش انگشت و آلوده ساختن مواد غذايي مورد تهيه و يا مصرفي، انسان دچار مسموميت (اسهال و استفراغ) مي‌گردد.</a:t>
            </a:r>
            <a:endParaRPr lang="en-US" dirty="0">
              <a:cs typeface="B Zar" pitchFamily="2" charset="-78"/>
            </a:endParaRPr>
          </a:p>
          <a:p>
            <a:pPr>
              <a:buNone/>
            </a:pPr>
            <a:endParaRPr lang="fa-IR" dirty="0"/>
          </a:p>
        </p:txBody>
      </p:sp>
      <p:pic>
        <p:nvPicPr>
          <p:cNvPr id="4" name="Picture 2" descr="15321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800" y="4957429"/>
            <a:ext cx="2127694" cy="1595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8610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ar-SA" sz="4400" b="1" dirty="0">
                <a:solidFill>
                  <a:srgbClr val="C00000"/>
                </a:solidFill>
                <a:cs typeface="B Titr" pitchFamily="2" charset="-78"/>
              </a:rPr>
              <a:t>تامین زنجیره سرد براي مواد غذایی </a:t>
            </a:r>
            <a:br>
              <a:rPr lang="en-US" sz="4400" dirty="0"/>
            </a:br>
            <a:endParaRPr lang="fa-IR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/>
          <a:lstStyle/>
          <a:p>
            <a:pPr rtl="1"/>
            <a:r>
              <a:rPr lang="ar-SA" dirty="0">
                <a:cs typeface="B Zar" pitchFamily="2" charset="-78"/>
              </a:rPr>
              <a:t>فراهم نمودن اقدامات و تجهیزات لازم براي تامین زنجیره سرد و رسیدن به دماي پایین تر از</a:t>
            </a:r>
            <a:r>
              <a:rPr lang="en-US" dirty="0">
                <a:cs typeface="B Zar" pitchFamily="2" charset="-78"/>
              </a:rPr>
              <a:t> </a:t>
            </a:r>
            <a:r>
              <a:rPr lang="fa-IR" b="1" dirty="0">
                <a:solidFill>
                  <a:srgbClr val="C00000"/>
                </a:solidFill>
                <a:cs typeface="B Zar" pitchFamily="2" charset="-78"/>
              </a:rPr>
              <a:t>5 </a:t>
            </a:r>
            <a:r>
              <a:rPr lang="ar-SA" b="1" dirty="0">
                <a:solidFill>
                  <a:srgbClr val="C00000"/>
                </a:solidFill>
                <a:cs typeface="B Zar" pitchFamily="2" charset="-78"/>
              </a:rPr>
              <a:t>درجه سلسیوس</a:t>
            </a:r>
            <a:r>
              <a:rPr lang="ar-SA" dirty="0">
                <a:cs typeface="B Zar" pitchFamily="2" charset="-78"/>
              </a:rPr>
              <a:t>. (از مرحله تولید تا زمانی که مواد خوردنی و آشامیدنی به دست مصرف کننده می رسد) .</a:t>
            </a:r>
            <a:endParaRPr lang="en-US" dirty="0">
              <a:cs typeface="B Zar" pitchFamily="2" charset="-78"/>
            </a:endParaRPr>
          </a:p>
          <a:p>
            <a:pPr rtl="1"/>
            <a:r>
              <a:rPr lang="en-US" b="1" dirty="0">
                <a:cs typeface="B Zar" pitchFamily="2" charset="-78"/>
              </a:rPr>
              <a:t>- </a:t>
            </a:r>
            <a:r>
              <a:rPr lang="ar-SA" dirty="0">
                <a:cs typeface="B Zar" pitchFamily="2" charset="-78"/>
              </a:rPr>
              <a:t>مواد غذایی که به صورت منجمد می باشد باید تا زمانی که به دست مصرف کننده می رسد (در مرحله حمل و نقل و ذخیره سازي) در دماي انجماد نگهداري گردد</a:t>
            </a:r>
            <a:r>
              <a:rPr lang="en-US" dirty="0">
                <a:cs typeface="B Zar" pitchFamily="2" charset="-78"/>
              </a:rPr>
              <a:t>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590926"/>
            <a:ext cx="5181600" cy="296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1566</TotalTime>
  <Words>1552</Words>
  <Application>Microsoft Office PowerPoint</Application>
  <PresentationFormat>On-screen Show (4:3)</PresentationFormat>
  <Paragraphs>164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B Titr</vt:lpstr>
      <vt:lpstr>B Zar</vt:lpstr>
      <vt:lpstr>Calibri</vt:lpstr>
      <vt:lpstr>Constantia</vt:lpstr>
      <vt:lpstr>Wingdings</vt:lpstr>
      <vt:lpstr>Wingdings 2</vt:lpstr>
      <vt:lpstr>Flow</vt:lpstr>
      <vt:lpstr>را ههای پیشگیری از آلودگی مواد غذایی  </vt:lpstr>
      <vt:lpstr>  بهداشت فردي و كنترل سلامت افراد موثر در  فرآيند توليد غذا </vt:lpstr>
      <vt:lpstr>2 ـ  بهداشت محيط </vt:lpstr>
      <vt:lpstr>3 ـ  رعايت بهداشت از توليد  تا مصرف  </vt:lpstr>
      <vt:lpstr>تقسیم بندی عفونت‌ها و مسموميت‌هاي غذايي</vt:lpstr>
      <vt:lpstr>PowerPoint Presentation</vt:lpstr>
      <vt:lpstr>PowerPoint Presentation</vt:lpstr>
      <vt:lpstr>PowerPoint Presentation</vt:lpstr>
      <vt:lpstr>تامین زنجیره سرد براي مواد غذایی  </vt:lpstr>
      <vt:lpstr>PowerPoint Presentation</vt:lpstr>
      <vt:lpstr>شرایط گرم کردن مجدد مواد غذایی</vt:lpstr>
      <vt:lpstr>آماده سازي مواد غذایی در ماکروویو</vt:lpstr>
      <vt:lpstr> مدت نگهداری مواد غذایی در یخچال و فریزر</vt:lpstr>
      <vt:lpstr>نحوه خارج کردن مواد غذایی از حالت انجماد </vt:lpstr>
      <vt:lpstr>مشخصات مواد خوردنی و آشامیدنی بسته بندي مشمول پروانه ساخت یا ورود (صنعتی)</vt:lpstr>
      <vt:lpstr>بهداشت سبزیجات و صیفی جات </vt:lpstr>
      <vt:lpstr>مرحله اول: پاکسازی</vt:lpstr>
      <vt:lpstr>مرحله سوم: گندزدایی</vt:lpstr>
      <vt:lpstr>PowerPoint Presentation</vt:lpstr>
      <vt:lpstr>نکات بهداشتی درعرضه  و نگهداری گوشت قرمز</vt:lpstr>
      <vt:lpstr>نکات بهداشتی درعرضه ،حمل ونقل و  نگهداری تخم مرغ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نقش مواد غذايي در رشد و سلامت انسان :  </dc:title>
  <dc:creator>Meta</dc:creator>
  <cp:lastModifiedBy>Seven</cp:lastModifiedBy>
  <cp:revision>20</cp:revision>
  <dcterms:created xsi:type="dcterms:W3CDTF">2006-08-16T00:00:00Z</dcterms:created>
  <dcterms:modified xsi:type="dcterms:W3CDTF">2026-07-26T21:29:07Z</dcterms:modified>
</cp:coreProperties>
</file>